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2" r:id="rId3"/>
    <p:sldId id="263" r:id="rId4"/>
    <p:sldId id="257" r:id="rId5"/>
    <p:sldId id="270" r:id="rId6"/>
    <p:sldId id="301" r:id="rId7"/>
    <p:sldId id="302" r:id="rId8"/>
    <p:sldId id="303" r:id="rId9"/>
    <p:sldId id="304" r:id="rId10"/>
    <p:sldId id="268" r:id="rId11"/>
    <p:sldId id="271" r:id="rId12"/>
    <p:sldId id="269" r:id="rId13"/>
    <p:sldId id="272" r:id="rId14"/>
    <p:sldId id="299" r:id="rId15"/>
    <p:sldId id="294" r:id="rId16"/>
    <p:sldId id="260" r:id="rId1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3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87191" autoAdjust="0"/>
  </p:normalViewPr>
  <p:slideViewPr>
    <p:cSldViewPr snapToGrid="0">
      <p:cViewPr varScale="1">
        <p:scale>
          <a:sx n="63" d="100"/>
          <a:sy n="63" d="100"/>
        </p:scale>
        <p:origin x="990" y="72"/>
      </p:cViewPr>
      <p:guideLst/>
    </p:cSldViewPr>
  </p:slideViewPr>
  <p:outlineViewPr>
    <p:cViewPr>
      <p:scale>
        <a:sx n="33" d="100"/>
        <a:sy n="33" d="100"/>
      </p:scale>
      <p:origin x="0" y="-153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B3638-5DA2-41E1-A32B-6A772F8F21E8}" type="datetimeFigureOut">
              <a:rPr lang="es-PE" smtClean="0"/>
              <a:t>20/11/2023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4AF42-F54D-45D3-8F72-36401ED196A3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69954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4AF42-F54D-45D3-8F72-36401ED196A3}" type="slidenum">
              <a:rPr lang="es-PE" smtClean="0"/>
              <a:t>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20514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4AF42-F54D-45D3-8F72-36401ED196A3}" type="slidenum">
              <a:rPr lang="es-PE" smtClean="0"/>
              <a:t>7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77325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4AF42-F54D-45D3-8F72-36401ED196A3}" type="slidenum">
              <a:rPr lang="es-PE" smtClean="0"/>
              <a:t>8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538303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4AF42-F54D-45D3-8F72-36401ED196A3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72052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4AF42-F54D-45D3-8F72-36401ED196A3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91677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815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9273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3107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452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3730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624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6232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9915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2406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980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69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31CB2-8F63-4ACB-AA28-38CB9C3B0788}" type="datetimeFigureOut">
              <a:rPr lang="es-ES" smtClean="0"/>
              <a:t>20/11/2023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79FA8-4D08-4E50-BBA2-D88CCB26346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081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802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8" y="2766940"/>
            <a:ext cx="7806899" cy="844550"/>
          </a:xfrm>
        </p:spPr>
        <p:txBody>
          <a:bodyPr>
            <a:noAutofit/>
          </a:bodyPr>
          <a:lstStyle/>
          <a:p>
            <a:r>
              <a:rPr lang="es-MX" sz="32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Zonificación, parámetros urbanísticos y edificatorios, habilitaciones urbanas y edificación.</a:t>
            </a:r>
          </a:p>
        </p:txBody>
      </p:sp>
    </p:spTree>
    <p:extLst>
      <p:ext uri="{BB962C8B-B14F-4D97-AF65-F5344CB8AC3E}">
        <p14:creationId xmlns:p14="http://schemas.microsoft.com/office/powerpoint/2010/main" val="3012253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AF3272-4A46-1452-21BB-A74402C84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8158438" cy="1384162"/>
          </a:xfrm>
        </p:spPr>
        <p:txBody>
          <a:bodyPr>
            <a:noAutofit/>
          </a:bodyPr>
          <a:lstStyle/>
          <a:p>
            <a:r>
              <a:rPr lang="es-MX" sz="2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Zonificación, parámetros urbanísticos y edificatorios, habilitaciones urbanas y edificación.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7E588D7-164E-1D97-E935-59838F66A603}"/>
              </a:ext>
            </a:extLst>
          </p:cNvPr>
          <p:cNvSpPr txBox="1"/>
          <p:nvPr/>
        </p:nvSpPr>
        <p:spPr>
          <a:xfrm>
            <a:off x="8998226" y="6581001"/>
            <a:ext cx="21250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/>
              <a:t>Fuente: Censos INEI</a:t>
            </a:r>
            <a:endParaRPr lang="es-PE" sz="12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B879EAD-3240-A798-C049-328597E52BC0}"/>
              </a:ext>
            </a:extLst>
          </p:cNvPr>
          <p:cNvSpPr txBox="1"/>
          <p:nvPr/>
        </p:nvSpPr>
        <p:spPr>
          <a:xfrm>
            <a:off x="655782" y="2459504"/>
            <a:ext cx="5338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Tipos de Zonificación y compatibilidades de uso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Entendiendo un Certificado de Parámetros urbanísticos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Aplicación en proyectos inmobiliarios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05C03A2D-B815-5E7B-299A-8AD5972BF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526" y="1989937"/>
            <a:ext cx="5188784" cy="367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792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2766940"/>
            <a:ext cx="9607990" cy="1429045"/>
          </a:xfrm>
        </p:spPr>
        <p:txBody>
          <a:bodyPr>
            <a:normAutofit fontScale="90000"/>
          </a:bodyPr>
          <a:lstStyle/>
          <a:p>
            <a:r>
              <a:rPr lang="es-MX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Análisis y aplicación de la Ley de Regulación de Habilitaciones Urbanas y de Edificaciones – Ley </a:t>
            </a:r>
            <a:r>
              <a:rPr lang="es-MX" dirty="0" err="1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N°</a:t>
            </a:r>
            <a:r>
              <a:rPr lang="es-MX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 29090.</a:t>
            </a:r>
          </a:p>
        </p:txBody>
      </p:sp>
    </p:spTree>
    <p:extLst>
      <p:ext uri="{BB962C8B-B14F-4D97-AF65-F5344CB8AC3E}">
        <p14:creationId xmlns:p14="http://schemas.microsoft.com/office/powerpoint/2010/main" val="1101576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23326B08-DA6B-E18B-60E8-1222D5121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775" y="354246"/>
            <a:ext cx="8794411" cy="1429045"/>
          </a:xfrm>
        </p:spPr>
        <p:txBody>
          <a:bodyPr>
            <a:noAutofit/>
          </a:bodyPr>
          <a:lstStyle/>
          <a:p>
            <a:r>
              <a:rPr lang="es-MX" sz="2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Análisis y aplicación de la Ley de Regulación de Habilitaciones Urbanas y de Edificaciones – Ley </a:t>
            </a:r>
            <a:r>
              <a:rPr lang="es-MX" sz="2400" dirty="0" err="1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N°</a:t>
            </a:r>
            <a:r>
              <a:rPr lang="es-MX" sz="2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 29090.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0087C51E-4C12-764F-FD06-DB4F81C1EB88}"/>
              </a:ext>
            </a:extLst>
          </p:cNvPr>
          <p:cNvSpPr txBox="1"/>
          <p:nvPr/>
        </p:nvSpPr>
        <p:spPr>
          <a:xfrm>
            <a:off x="655782" y="2459504"/>
            <a:ext cx="5338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Resumen de la Ley </a:t>
            </a:r>
            <a:r>
              <a:rPr lang="es-MX" sz="2400" dirty="0" err="1"/>
              <a:t>N°</a:t>
            </a:r>
            <a:r>
              <a:rPr lang="es-MX" sz="2400" dirty="0"/>
              <a:t> 29090,sus reglamentos y modificatorias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Principales puntos de interés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Controversias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Ámbito de aplicación</a:t>
            </a: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CF6D6153-C357-1E83-BA69-9ACE588CA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278" y="2101390"/>
            <a:ext cx="4707815" cy="353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745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2766940"/>
            <a:ext cx="8675117" cy="1429045"/>
          </a:xfrm>
        </p:spPr>
        <p:txBody>
          <a:bodyPr>
            <a:normAutofit fontScale="90000"/>
          </a:bodyPr>
          <a:lstStyle/>
          <a:p>
            <a:r>
              <a:rPr lang="es-MX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Análisis y aplicación de la Ley de Desarrollo Urbano Sostenible – Ley </a:t>
            </a:r>
            <a:r>
              <a:rPr lang="es-MX" dirty="0" err="1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N°</a:t>
            </a:r>
            <a:r>
              <a:rPr lang="es-MX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 31313.</a:t>
            </a:r>
          </a:p>
        </p:txBody>
      </p:sp>
    </p:spTree>
    <p:extLst>
      <p:ext uri="{BB962C8B-B14F-4D97-AF65-F5344CB8AC3E}">
        <p14:creationId xmlns:p14="http://schemas.microsoft.com/office/powerpoint/2010/main" val="2730440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6527CF1A-F8A4-6AD8-7E2A-013F02E82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629" y="442381"/>
            <a:ext cx="8391764" cy="1331335"/>
          </a:xfrm>
        </p:spPr>
        <p:txBody>
          <a:bodyPr>
            <a:noAutofit/>
          </a:bodyPr>
          <a:lstStyle/>
          <a:p>
            <a:r>
              <a:rPr lang="es-MX" sz="2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Análisis y aplicación de la Ley de Desarrollo Urbano Sostenible – Ley </a:t>
            </a:r>
            <a:r>
              <a:rPr lang="es-MX" sz="2400" dirty="0" err="1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N°</a:t>
            </a:r>
            <a:r>
              <a:rPr lang="es-MX" sz="2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 31313.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603B468-BCC7-4E6E-2087-93622713C8D9}"/>
              </a:ext>
            </a:extLst>
          </p:cNvPr>
          <p:cNvSpPr txBox="1"/>
          <p:nvPr/>
        </p:nvSpPr>
        <p:spPr>
          <a:xfrm>
            <a:off x="757382" y="2274838"/>
            <a:ext cx="61421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Resumen de la Ley </a:t>
            </a:r>
            <a:r>
              <a:rPr lang="es-MX" sz="2400" dirty="0" err="1"/>
              <a:t>N°</a:t>
            </a:r>
            <a:r>
              <a:rPr lang="es-MX" sz="2400" dirty="0"/>
              <a:t> 31313 y sus reglamentos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Tareas pendientes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Principales puntos de interés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Controversias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MX" sz="2400" dirty="0"/>
              <a:t>Ámbito de aplicación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AC337D25-4257-48D2-EC9D-A7C60D96F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892" y="1773716"/>
            <a:ext cx="3897890" cy="3897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313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5381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904948" y="2423937"/>
            <a:ext cx="99959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66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Gestión de proyectos inmobiliarios</a:t>
            </a:r>
            <a:endParaRPr lang="es-ES" sz="6600" dirty="0">
              <a:solidFill>
                <a:schemeClr val="bg1"/>
              </a:solidFill>
              <a:latin typeface="Prompt" panose="00000800000000000000" pitchFamily="2" charset="-34"/>
              <a:cs typeface="Prompt" panose="00000800000000000000" pitchFamily="2" charset="-34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726249" y="1401509"/>
            <a:ext cx="3811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CURSO DE FORMACIÓN</a:t>
            </a:r>
          </a:p>
        </p:txBody>
      </p:sp>
    </p:spTree>
    <p:extLst>
      <p:ext uri="{BB962C8B-B14F-4D97-AF65-F5344CB8AC3E}">
        <p14:creationId xmlns:p14="http://schemas.microsoft.com/office/powerpoint/2010/main" val="1825619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8" y="2766940"/>
            <a:ext cx="7300907" cy="844550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Planeación y Gestión </a:t>
            </a:r>
            <a:r>
              <a:rPr lang="es-ES" dirty="0" err="1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Urbanítica</a:t>
            </a:r>
            <a:endParaRPr lang="es-ES" dirty="0">
              <a:solidFill>
                <a:srgbClr val="00F3B5"/>
              </a:solidFill>
              <a:latin typeface="Prompt" panose="00000800000000000000" pitchFamily="2" charset="-34"/>
              <a:cs typeface="Prompt" panose="00000800000000000000" pitchFamily="2" charset="-34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1087718" y="3717508"/>
            <a:ext cx="6691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Módulo 5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71336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839788" y="365125"/>
            <a:ext cx="8794542" cy="1325563"/>
          </a:xfrm>
        </p:spPr>
        <p:txBody>
          <a:bodyPr>
            <a:normAutofit/>
          </a:bodyPr>
          <a:lstStyle/>
          <a:p>
            <a:r>
              <a:rPr lang="es-ES" sz="4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Temario</a:t>
            </a:r>
            <a:endParaRPr lang="es-ES" dirty="0"/>
          </a:p>
        </p:txBody>
      </p:sp>
      <p:sp>
        <p:nvSpPr>
          <p:cNvPr id="15" name="Marcador de texto 4">
            <a:extLst>
              <a:ext uri="{FF2B5EF4-FFF2-40B4-BE49-F238E27FC236}">
                <a16:creationId xmlns:a16="http://schemas.microsoft.com/office/drawing/2014/main" id="{A547513B-27A2-1C97-7726-7C3448AB9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7426757" cy="823912"/>
          </a:xfrm>
        </p:spPr>
        <p:txBody>
          <a:bodyPr>
            <a:normAutofit lnSpcReduction="10000"/>
          </a:bodyPr>
          <a:lstStyle/>
          <a:p>
            <a:r>
              <a:rPr lang="es-ES" sz="2800" kern="0" dirty="0">
                <a:solidFill>
                  <a:srgbClr val="374151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Módulo V: Regulación Urbana y Edificatoria </a:t>
            </a:r>
            <a:endParaRPr lang="es-ES" sz="3600" dirty="0"/>
          </a:p>
        </p:txBody>
      </p:sp>
      <p:graphicFrame>
        <p:nvGraphicFramePr>
          <p:cNvPr id="16" name="Marcador de contenido 12">
            <a:extLst>
              <a:ext uri="{FF2B5EF4-FFF2-40B4-BE49-F238E27FC236}">
                <a16:creationId xmlns:a16="http://schemas.microsoft.com/office/drawing/2014/main" id="{06C594C2-B361-EA06-5322-5CDB42BABA1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84972693"/>
              </p:ext>
            </p:extLst>
          </p:nvPr>
        </p:nvGraphicFramePr>
        <p:xfrm>
          <a:off x="967262" y="2605088"/>
          <a:ext cx="7426757" cy="34354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426757">
                  <a:extLst>
                    <a:ext uri="{9D8B030D-6E8A-4147-A177-3AD203B41FA5}">
                      <a16:colId xmlns:a16="http://schemas.microsoft.com/office/drawing/2014/main" val="3252600643"/>
                    </a:ext>
                  </a:extLst>
                </a:gridCol>
              </a:tblGrid>
              <a:tr h="858874">
                <a:tc>
                  <a:txBody>
                    <a:bodyPr/>
                    <a:lstStyle/>
                    <a:p>
                      <a:pPr indent="1524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800" kern="0" dirty="0">
                          <a:effectLst/>
                        </a:rPr>
                        <a:t>Planeamiento y gestión del suelo, acondicionamiento territorial y desarrollo urbano.</a:t>
                      </a:r>
                      <a:endParaRPr lang="es-P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4098986226"/>
                  </a:ext>
                </a:extLst>
              </a:tr>
              <a:tr h="858874">
                <a:tc>
                  <a:txBody>
                    <a:bodyPr/>
                    <a:lstStyle/>
                    <a:p>
                      <a:pPr indent="1524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800" kern="0" dirty="0">
                          <a:effectLst/>
                        </a:rPr>
                        <a:t>Zonificación, parámetros urbanísticos y edificatorios, habilitaciones urbanas y edificación.</a:t>
                      </a:r>
                      <a:endParaRPr lang="es-P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15917127"/>
                  </a:ext>
                </a:extLst>
              </a:tr>
              <a:tr h="858874">
                <a:tc>
                  <a:txBody>
                    <a:bodyPr/>
                    <a:lstStyle/>
                    <a:p>
                      <a:pPr indent="1524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800" kern="0" dirty="0">
                          <a:effectLst/>
                        </a:rPr>
                        <a:t>Análisis y aplicación de la Ley de Regulación de Habilitaciones Urbanas y de Edificaciones – Ley </a:t>
                      </a:r>
                      <a:r>
                        <a:rPr lang="es-ES" sz="1800" kern="0" dirty="0" err="1">
                          <a:effectLst/>
                        </a:rPr>
                        <a:t>N°</a:t>
                      </a:r>
                      <a:r>
                        <a:rPr lang="es-ES" sz="1800" kern="0" dirty="0">
                          <a:effectLst/>
                        </a:rPr>
                        <a:t> 29090.</a:t>
                      </a:r>
                      <a:endParaRPr lang="es-P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819945105"/>
                  </a:ext>
                </a:extLst>
              </a:tr>
              <a:tr h="858874">
                <a:tc>
                  <a:txBody>
                    <a:bodyPr/>
                    <a:lstStyle/>
                    <a:p>
                      <a:pPr indent="152400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" sz="1800" kern="0" dirty="0">
                          <a:effectLst/>
                        </a:rPr>
                        <a:t>Análisis y aplicación de la Ley de Desarrollo Urbano Sostenible – Ley </a:t>
                      </a:r>
                      <a:r>
                        <a:rPr lang="es-ES" sz="1800" kern="0" dirty="0" err="1">
                          <a:effectLst/>
                        </a:rPr>
                        <a:t>N°</a:t>
                      </a:r>
                      <a:r>
                        <a:rPr lang="es-ES" sz="1800" kern="0" dirty="0">
                          <a:effectLst/>
                        </a:rPr>
                        <a:t> 31313.</a:t>
                      </a:r>
                      <a:endParaRPr lang="es-P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9463704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4702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2766940"/>
            <a:ext cx="8887554" cy="844550"/>
          </a:xfrm>
        </p:spPr>
        <p:txBody>
          <a:bodyPr>
            <a:normAutofit fontScale="90000"/>
          </a:bodyPr>
          <a:lstStyle/>
          <a:p>
            <a:r>
              <a:rPr lang="es-MX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Planeamiento y gestión del suelo, acondicionamiento territorial y desarrollo urbano.</a:t>
            </a:r>
          </a:p>
        </p:txBody>
      </p:sp>
    </p:spTree>
    <p:extLst>
      <p:ext uri="{BB962C8B-B14F-4D97-AF65-F5344CB8AC3E}">
        <p14:creationId xmlns:p14="http://schemas.microsoft.com/office/powerpoint/2010/main" val="3781268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AF3272-4A46-1452-21BB-A74402C84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8585566" cy="1393337"/>
          </a:xfrm>
        </p:spPr>
        <p:txBody>
          <a:bodyPr>
            <a:noAutofit/>
          </a:bodyPr>
          <a:lstStyle/>
          <a:p>
            <a:r>
              <a:rPr lang="es-MX" sz="2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Planeamiento y gestión del suelo, acondicionamiento territorial y desarrollo urbano.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35AB5509-CE33-47FC-1B16-7356D139E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95" y="1536890"/>
            <a:ext cx="10918882" cy="518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21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AF3272-4A46-1452-21BB-A74402C84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8585566" cy="1393337"/>
          </a:xfrm>
        </p:spPr>
        <p:txBody>
          <a:bodyPr>
            <a:noAutofit/>
          </a:bodyPr>
          <a:lstStyle/>
          <a:p>
            <a:r>
              <a:rPr lang="es-MX" sz="2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Planeamiento y gestión del suelo, acondicionamiento territorial y desarrollo urbano.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9707720-1CFB-4A5F-65F0-977469F3C5F4}"/>
              </a:ext>
            </a:extLst>
          </p:cNvPr>
          <p:cNvSpPr txBox="1"/>
          <p:nvPr/>
        </p:nvSpPr>
        <p:spPr>
          <a:xfrm>
            <a:off x="947368" y="1564273"/>
            <a:ext cx="609834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600" dirty="0"/>
              <a:t>Las Habilitaciones Residenciales se clasifican en:</a:t>
            </a:r>
          </a:p>
          <a:p>
            <a:endParaRPr lang="es-MX" sz="1600" dirty="0"/>
          </a:p>
          <a:p>
            <a:r>
              <a:rPr lang="es-MX" sz="1600" dirty="0"/>
              <a:t>a)	Habilitaciones para uso de vivienda o Urbanizaciones</a:t>
            </a:r>
          </a:p>
          <a:p>
            <a:r>
              <a:rPr lang="es-MX" sz="1600" dirty="0"/>
              <a:t>b)	Habilitaciones para uso de Vivienda Taller</a:t>
            </a:r>
          </a:p>
          <a:p>
            <a:r>
              <a:rPr lang="es-MX" sz="1600" dirty="0"/>
              <a:t>c)	Habilitaciones para uso de Vivienda Tipo Club</a:t>
            </a:r>
          </a:p>
          <a:p>
            <a:r>
              <a:rPr lang="es-MX" sz="1600" dirty="0"/>
              <a:t>d)	Habilitación y construcción urbana especial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43EDEE1-C3CA-605E-5B86-4AB7B32F298F}"/>
              </a:ext>
            </a:extLst>
          </p:cNvPr>
          <p:cNvSpPr txBox="1"/>
          <p:nvPr/>
        </p:nvSpPr>
        <p:spPr>
          <a:xfrm>
            <a:off x="914400" y="3351835"/>
            <a:ext cx="10363200" cy="3275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4770" marR="73660" algn="just">
              <a:lnSpc>
                <a:spcPct val="100000"/>
              </a:lnSpc>
              <a:spcAft>
                <a:spcPts val="0"/>
              </a:spcAft>
            </a:pP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Las Habilitaciones Residenciales deberán cumplir con efectuar aportes, en</a:t>
            </a:r>
            <a:r>
              <a:rPr lang="es-ES" sz="1600" spc="-29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áreas</a:t>
            </a:r>
            <a:r>
              <a:rPr lang="es-ES" sz="1600" spc="10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de</a:t>
            </a:r>
            <a:r>
              <a:rPr lang="es-ES" sz="1600" spc="9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terreno</a:t>
            </a:r>
            <a:r>
              <a:rPr lang="es-ES" sz="1600" spc="10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habilitado,</a:t>
            </a:r>
            <a:r>
              <a:rPr lang="es-ES" sz="1600" spc="11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o</a:t>
            </a:r>
            <a:r>
              <a:rPr lang="es-ES" sz="1600" spc="10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efectuar</a:t>
            </a:r>
            <a:r>
              <a:rPr lang="es-ES" sz="1600" spc="9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su</a:t>
            </a:r>
            <a:r>
              <a:rPr lang="es-ES" sz="1600" spc="10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redención</a:t>
            </a:r>
            <a:r>
              <a:rPr lang="es-ES" sz="1600" spc="9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en</a:t>
            </a:r>
            <a:r>
              <a:rPr lang="es-ES" sz="1600" spc="10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dinero</a:t>
            </a:r>
            <a:r>
              <a:rPr lang="es-ES" sz="1600" spc="10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cuando</a:t>
            </a:r>
            <a:r>
              <a:rPr lang="es-ES" sz="1600" spc="8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no</a:t>
            </a:r>
            <a:r>
              <a:rPr lang="es-ES" sz="1600" spc="10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se</a:t>
            </a:r>
            <a:r>
              <a:rPr lang="es-ES" sz="1600" spc="10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alcanza</a:t>
            </a:r>
            <a:r>
              <a:rPr lang="es-ES" sz="1600" spc="-29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las</a:t>
            </a:r>
            <a:r>
              <a:rPr lang="es-ES" sz="1600" spc="-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áreas</a:t>
            </a:r>
            <a:r>
              <a:rPr lang="es-ES" sz="1600" spc="-1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mínimas,</a:t>
            </a:r>
            <a:r>
              <a:rPr lang="es-ES" sz="1600" spc="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para</a:t>
            </a:r>
            <a:r>
              <a:rPr lang="es-ES" sz="1600" spc="-1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los siguientes</a:t>
            </a:r>
            <a:r>
              <a:rPr lang="es-ES" sz="1600" spc="-1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fines</a:t>
            </a:r>
            <a:r>
              <a:rPr lang="es-ES" sz="1600" spc="-1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específicos:</a:t>
            </a:r>
            <a:endParaRPr lang="es-PE" sz="1600" dirty="0">
              <a:effectLst/>
              <a:latin typeface="Arial MT"/>
              <a:ea typeface="Arial MT"/>
              <a:cs typeface="Arial MT"/>
            </a:endParaRPr>
          </a:p>
          <a:p>
            <a:pPr>
              <a:spcBef>
                <a:spcPts val="40"/>
              </a:spcBef>
            </a:pPr>
            <a:r>
              <a:rPr lang="es-ES" sz="1400" dirty="0">
                <a:effectLst/>
                <a:latin typeface="Arial MT"/>
                <a:ea typeface="Arial MT"/>
                <a:cs typeface="Arial MT"/>
              </a:rPr>
              <a:t> </a:t>
            </a:r>
            <a:endParaRPr lang="es-PE" sz="1400" dirty="0">
              <a:effectLst/>
              <a:latin typeface="Arial MT"/>
              <a:ea typeface="Arial MT"/>
              <a:cs typeface="Arial MT"/>
            </a:endParaRPr>
          </a:p>
          <a:p>
            <a:pPr marL="342900" lvl="0" indent="-342900">
              <a:buSzPts val="1100"/>
              <a:buFont typeface="Arial" panose="020B0604020202020204" pitchFamily="34" charset="0"/>
              <a:buAutoNum type="alphaLcParenR"/>
              <a:tabLst>
                <a:tab pos="514350" algn="l"/>
              </a:tabLst>
            </a:pPr>
            <a:r>
              <a:rPr lang="es-ES" sz="1400" spc="-5" dirty="0">
                <a:effectLst/>
                <a:latin typeface="Arial MT"/>
                <a:ea typeface="Arial" panose="020B0604020202020204" pitchFamily="34" charset="0"/>
                <a:cs typeface="Arial MT"/>
              </a:rPr>
              <a:t>Para Recreación</a:t>
            </a:r>
            <a:r>
              <a:rPr lang="es-ES" sz="1400" spc="-10" dirty="0">
                <a:effectLst/>
                <a:latin typeface="Arial MT"/>
                <a:ea typeface="Arial" panose="020B0604020202020204" pitchFamily="34" charset="0"/>
                <a:cs typeface="Arial MT"/>
              </a:rPr>
              <a:t> </a:t>
            </a:r>
            <a:r>
              <a:rPr lang="es-ES" sz="1400" spc="-5" dirty="0">
                <a:effectLst/>
                <a:latin typeface="Arial MT"/>
                <a:ea typeface="Arial" panose="020B0604020202020204" pitchFamily="34" charset="0"/>
                <a:cs typeface="Arial MT"/>
              </a:rPr>
              <a:t>Pública</a:t>
            </a:r>
            <a:endParaRPr lang="es-PE" sz="1400" spc="-5" dirty="0">
              <a:effectLst/>
              <a:latin typeface="Arial MT"/>
              <a:ea typeface="Arial" panose="020B0604020202020204" pitchFamily="34" charset="0"/>
              <a:cs typeface="Arial MT"/>
            </a:endParaRPr>
          </a:p>
          <a:p>
            <a:pPr marL="342900" lvl="0" indent="-342900">
              <a:buSzPts val="1100"/>
              <a:buFont typeface="Arial" panose="020B0604020202020204" pitchFamily="34" charset="0"/>
              <a:buAutoNum type="alphaLcParenR"/>
              <a:tabLst>
                <a:tab pos="514350" algn="l"/>
              </a:tabLst>
            </a:pPr>
            <a:r>
              <a:rPr lang="es-ES" sz="1400" spc="-5" dirty="0">
                <a:effectLst/>
                <a:latin typeface="Arial MT"/>
                <a:ea typeface="Arial" panose="020B0604020202020204" pitchFamily="34" charset="0"/>
                <a:cs typeface="Arial MT"/>
              </a:rPr>
              <a:t>Para Ministerio de Educación y</a:t>
            </a:r>
            <a:endParaRPr lang="es-PE" sz="1400" spc="-5" dirty="0">
              <a:effectLst/>
              <a:latin typeface="Arial MT"/>
              <a:ea typeface="Arial" panose="020B0604020202020204" pitchFamily="34" charset="0"/>
              <a:cs typeface="Arial MT"/>
            </a:endParaRPr>
          </a:p>
          <a:p>
            <a:pPr marL="342900" lvl="0" indent="-342900">
              <a:spcBef>
                <a:spcPts val="5"/>
              </a:spcBef>
              <a:spcAft>
                <a:spcPts val="0"/>
              </a:spcAft>
              <a:buSzPts val="1100"/>
              <a:buFont typeface="Arial" panose="020B0604020202020204" pitchFamily="34" charset="0"/>
              <a:buAutoNum type="alphaLcParenR"/>
              <a:tabLst>
                <a:tab pos="514350" algn="l"/>
              </a:tabLst>
            </a:pPr>
            <a:r>
              <a:rPr lang="es-ES" sz="1400" spc="-5" dirty="0">
                <a:effectLst/>
                <a:latin typeface="Arial MT"/>
                <a:ea typeface="Arial" panose="020B0604020202020204" pitchFamily="34" charset="0"/>
                <a:cs typeface="Arial MT"/>
              </a:rPr>
              <a:t>Para</a:t>
            </a:r>
            <a:r>
              <a:rPr lang="es-ES" sz="1400" spc="-10" dirty="0">
                <a:effectLst/>
                <a:latin typeface="Arial MT"/>
                <a:ea typeface="Arial" panose="020B0604020202020204" pitchFamily="34" charset="0"/>
                <a:cs typeface="Arial MT"/>
              </a:rPr>
              <a:t> </a:t>
            </a:r>
            <a:r>
              <a:rPr lang="es-ES" sz="1400" spc="-5" dirty="0">
                <a:effectLst/>
                <a:latin typeface="Arial MT"/>
                <a:ea typeface="Arial" panose="020B0604020202020204" pitchFamily="34" charset="0"/>
                <a:cs typeface="Arial MT"/>
              </a:rPr>
              <a:t>Otros Fines</a:t>
            </a:r>
            <a:endParaRPr lang="es-PE" sz="1400" spc="-5" dirty="0">
              <a:effectLst/>
              <a:latin typeface="Arial MT"/>
              <a:ea typeface="Arial" panose="020B0604020202020204" pitchFamily="34" charset="0"/>
              <a:cs typeface="Arial MT"/>
            </a:endParaRPr>
          </a:p>
          <a:p>
            <a:pPr marL="342900" lvl="0" indent="-342900">
              <a:buSzPts val="1100"/>
              <a:buFont typeface="Arial" panose="020B0604020202020204" pitchFamily="34" charset="0"/>
              <a:buAutoNum type="alphaLcParenR"/>
              <a:tabLst>
                <a:tab pos="514350" algn="l"/>
              </a:tabLst>
            </a:pPr>
            <a:r>
              <a:rPr lang="es-ES" sz="1400" spc="-5" dirty="0">
                <a:effectLst/>
                <a:latin typeface="Arial MT"/>
                <a:ea typeface="Arial" panose="020B0604020202020204" pitchFamily="34" charset="0"/>
                <a:cs typeface="Arial MT"/>
              </a:rPr>
              <a:t>Para Parques</a:t>
            </a:r>
            <a:r>
              <a:rPr lang="es-ES" sz="1400" spc="-10" dirty="0">
                <a:effectLst/>
                <a:latin typeface="Arial MT"/>
                <a:ea typeface="Arial" panose="020B0604020202020204" pitchFamily="34" charset="0"/>
                <a:cs typeface="Arial MT"/>
              </a:rPr>
              <a:t> </a:t>
            </a:r>
            <a:r>
              <a:rPr lang="es-ES" sz="1400" spc="-5" dirty="0">
                <a:effectLst/>
                <a:latin typeface="Arial MT"/>
                <a:ea typeface="Arial" panose="020B0604020202020204" pitchFamily="34" charset="0"/>
                <a:cs typeface="Arial MT"/>
              </a:rPr>
              <a:t>Zonales</a:t>
            </a:r>
            <a:endParaRPr lang="es-PE" sz="1400" spc="-5" dirty="0">
              <a:effectLst/>
              <a:latin typeface="Arial MT"/>
              <a:ea typeface="Arial" panose="020B0604020202020204" pitchFamily="34" charset="0"/>
              <a:cs typeface="Arial MT"/>
            </a:endParaRPr>
          </a:p>
          <a:p>
            <a:pPr>
              <a:spcBef>
                <a:spcPts val="50"/>
              </a:spcBef>
            </a:pPr>
            <a:r>
              <a:rPr lang="es-ES" sz="1400" dirty="0">
                <a:effectLst/>
                <a:latin typeface="Arial MT"/>
                <a:ea typeface="Arial MT"/>
                <a:cs typeface="Arial MT"/>
              </a:rPr>
              <a:t> </a:t>
            </a:r>
            <a:endParaRPr lang="es-PE" sz="1600" dirty="0">
              <a:effectLst/>
              <a:latin typeface="Arial MT"/>
              <a:ea typeface="Arial MT"/>
              <a:cs typeface="Arial MT"/>
            </a:endParaRPr>
          </a:p>
          <a:p>
            <a:pPr marL="64770" marR="72390" algn="just">
              <a:spcAft>
                <a:spcPts val="0"/>
              </a:spcAft>
            </a:pP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Los aportes de Habilitación Urbana constituyen un porcentaje del Área</a:t>
            </a:r>
            <a:r>
              <a:rPr lang="es-ES" sz="1600" spc="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bruta descontando las áreas de cesión para vías expresas, arteriales, y las áreas de</a:t>
            </a:r>
            <a:r>
              <a:rPr lang="es-ES" sz="1600" spc="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reserva</a:t>
            </a:r>
            <a:r>
              <a:rPr lang="es-ES" sz="1600" spc="9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para</a:t>
            </a:r>
            <a:r>
              <a:rPr lang="es-ES" sz="1600" spc="8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proyectos</a:t>
            </a:r>
            <a:r>
              <a:rPr lang="es-ES" sz="1600" spc="8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de</a:t>
            </a:r>
            <a:r>
              <a:rPr lang="es-ES" sz="1600" spc="9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carácter</a:t>
            </a:r>
            <a:r>
              <a:rPr lang="es-ES" sz="1600" spc="9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provincial</a:t>
            </a:r>
            <a:r>
              <a:rPr lang="es-ES" sz="1600" spc="9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o</a:t>
            </a:r>
            <a:r>
              <a:rPr lang="es-ES" sz="1600" spc="9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regional,</a:t>
            </a:r>
            <a:r>
              <a:rPr lang="es-ES" sz="1600" spc="10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y</a:t>
            </a:r>
            <a:r>
              <a:rPr lang="es-ES" sz="1600" spc="8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se</a:t>
            </a:r>
            <a:r>
              <a:rPr lang="es-ES" sz="1600" spc="8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fijan</a:t>
            </a:r>
            <a:r>
              <a:rPr lang="es-ES" sz="1600" spc="9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de</a:t>
            </a:r>
            <a:r>
              <a:rPr lang="es-ES" sz="1600" spc="9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acuerdo</a:t>
            </a:r>
            <a:r>
              <a:rPr lang="es-ES" sz="1600" spc="9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al</a:t>
            </a:r>
            <a:r>
              <a:rPr lang="es-ES" sz="1600" spc="8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tipo</a:t>
            </a:r>
            <a:r>
              <a:rPr lang="es-ES" sz="1600" spc="-29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de</a:t>
            </a:r>
            <a:r>
              <a:rPr lang="es-ES" sz="1600" spc="-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Habilitación Residencial</a:t>
            </a:r>
            <a:r>
              <a:rPr lang="es-ES" sz="1600" spc="-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600" dirty="0">
                <a:effectLst/>
                <a:latin typeface="Arial MT"/>
                <a:ea typeface="Arial MT"/>
                <a:cs typeface="Arial MT"/>
              </a:rPr>
              <a:t>a ejecutar.</a:t>
            </a:r>
            <a:endParaRPr lang="es-PE" sz="1600" dirty="0">
              <a:effectLst/>
              <a:latin typeface="Arial MT"/>
              <a:ea typeface="Arial MT"/>
              <a:cs typeface="Arial MT"/>
            </a:endParaRPr>
          </a:p>
          <a:p>
            <a:r>
              <a:rPr lang="es-ES" dirty="0">
                <a:effectLst/>
                <a:latin typeface="Arial MT"/>
                <a:ea typeface="Arial MT"/>
                <a:cs typeface="Arial MT"/>
              </a:rPr>
              <a:t> </a:t>
            </a:r>
            <a:endParaRPr lang="es-PE" sz="1600" dirty="0">
              <a:effectLst/>
              <a:latin typeface="Arial MT"/>
              <a:ea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771558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AF3272-4A46-1452-21BB-A74402C84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8585566" cy="1393337"/>
          </a:xfrm>
        </p:spPr>
        <p:txBody>
          <a:bodyPr>
            <a:noAutofit/>
          </a:bodyPr>
          <a:lstStyle/>
          <a:p>
            <a:r>
              <a:rPr lang="es-MX" sz="2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Planeamiento y gestión del suelo, acondicionamiento territorial y desarrollo urbano.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E3B69F1-A56D-23C9-47C9-EA67952A3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88" y="4112490"/>
            <a:ext cx="8613850" cy="258699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63F3F82-A5A9-30B0-4165-7E8239036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88" y="1674090"/>
            <a:ext cx="7747049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8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AF3272-4A46-1452-21BB-A74402C84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8585566" cy="1393337"/>
          </a:xfrm>
        </p:spPr>
        <p:txBody>
          <a:bodyPr>
            <a:noAutofit/>
          </a:bodyPr>
          <a:lstStyle/>
          <a:p>
            <a:r>
              <a:rPr lang="es-MX" sz="2400" dirty="0">
                <a:solidFill>
                  <a:srgbClr val="00F3B5"/>
                </a:solidFill>
                <a:latin typeface="Prompt" panose="00000800000000000000" pitchFamily="2" charset="-34"/>
                <a:cs typeface="Prompt" panose="00000800000000000000" pitchFamily="2" charset="-34"/>
              </a:rPr>
              <a:t>Planeamiento y gestión del suelo, acondicionamiento territorial y desarrollo urbano.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9B048B0-2665-7B35-6325-01D13F27D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564" y="2729345"/>
            <a:ext cx="9532802" cy="390097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51688F7-89D0-5628-B768-F587EE35E792}"/>
              </a:ext>
            </a:extLst>
          </p:cNvPr>
          <p:cNvSpPr txBox="1"/>
          <p:nvPr/>
        </p:nvSpPr>
        <p:spPr>
          <a:xfrm>
            <a:off x="939031" y="1586345"/>
            <a:ext cx="9532802" cy="6345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4770" marR="75565" algn="just">
              <a:lnSpc>
                <a:spcPct val="101000"/>
              </a:lnSpc>
              <a:spcAft>
                <a:spcPts val="0"/>
              </a:spcAft>
            </a:pPr>
            <a:r>
              <a:rPr lang="es-ES" sz="1800" dirty="0">
                <a:effectLst/>
                <a:latin typeface="Arial MT"/>
                <a:ea typeface="Arial MT"/>
                <a:cs typeface="Arial MT"/>
              </a:rPr>
              <a:t>De acuerdo a las características de las obras existirán 6 tipos diferentes</a:t>
            </a:r>
            <a:r>
              <a:rPr lang="es-ES" sz="1800" spc="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800" dirty="0">
                <a:effectLst/>
                <a:latin typeface="Arial MT"/>
                <a:ea typeface="Arial MT"/>
                <a:cs typeface="Arial MT"/>
              </a:rPr>
              <a:t>de</a:t>
            </a:r>
            <a:r>
              <a:rPr lang="es-ES" sz="1800" spc="-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800" dirty="0">
                <a:effectLst/>
                <a:latin typeface="Arial MT"/>
                <a:ea typeface="Arial MT"/>
                <a:cs typeface="Arial MT"/>
              </a:rPr>
              <a:t>habilitación,</a:t>
            </a:r>
            <a:r>
              <a:rPr lang="es-ES" sz="1800" spc="1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800" dirty="0">
                <a:effectLst/>
                <a:latin typeface="Arial MT"/>
                <a:ea typeface="Arial MT"/>
                <a:cs typeface="Arial MT"/>
              </a:rPr>
              <a:t>de</a:t>
            </a:r>
            <a:r>
              <a:rPr lang="es-ES" sz="1800" spc="-1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800" dirty="0">
                <a:effectLst/>
                <a:latin typeface="Arial MT"/>
                <a:ea typeface="Arial MT"/>
                <a:cs typeface="Arial MT"/>
              </a:rPr>
              <a:t>acuerdo a lo consignado</a:t>
            </a:r>
            <a:r>
              <a:rPr lang="es-ES" sz="1800" spc="-10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800" dirty="0">
                <a:effectLst/>
                <a:latin typeface="Arial MT"/>
                <a:ea typeface="Arial MT"/>
                <a:cs typeface="Arial MT"/>
              </a:rPr>
              <a:t>en el</a:t>
            </a:r>
            <a:r>
              <a:rPr lang="es-ES" sz="1800" spc="-2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800" dirty="0">
                <a:effectLst/>
                <a:latin typeface="Arial MT"/>
                <a:ea typeface="Arial MT"/>
                <a:cs typeface="Arial MT"/>
              </a:rPr>
              <a:t>siguiente</a:t>
            </a:r>
            <a:r>
              <a:rPr lang="es-ES" sz="1800" spc="-15" dirty="0">
                <a:effectLst/>
                <a:latin typeface="Arial MT"/>
                <a:ea typeface="Arial MT"/>
                <a:cs typeface="Arial MT"/>
              </a:rPr>
              <a:t> </a:t>
            </a:r>
            <a:r>
              <a:rPr lang="es-ES" sz="1800" dirty="0">
                <a:effectLst/>
                <a:latin typeface="Arial MT"/>
                <a:ea typeface="Arial MT"/>
                <a:cs typeface="Arial MT"/>
              </a:rPr>
              <a:t>cuadro:</a:t>
            </a:r>
            <a:endParaRPr lang="es-PE" sz="1800" dirty="0">
              <a:effectLst/>
              <a:latin typeface="Arial MT"/>
              <a:ea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5207051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4603</TotalTime>
  <Words>472</Words>
  <Application>Microsoft Office PowerPoint</Application>
  <PresentationFormat>Panorámica</PresentationFormat>
  <Paragraphs>55</Paragraphs>
  <Slides>16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4" baseType="lpstr">
      <vt:lpstr>Arial</vt:lpstr>
      <vt:lpstr>Arial MT</vt:lpstr>
      <vt:lpstr>Calibri</vt:lpstr>
      <vt:lpstr>Calibri Light</vt:lpstr>
      <vt:lpstr>Prompt</vt:lpstr>
      <vt:lpstr>Segoe UI</vt:lpstr>
      <vt:lpstr>Wingdings</vt:lpstr>
      <vt:lpstr>Tema de Office</vt:lpstr>
      <vt:lpstr>Presentación de PowerPoint</vt:lpstr>
      <vt:lpstr>Presentación de PowerPoint</vt:lpstr>
      <vt:lpstr>Planeación y Gestión Urbanítica</vt:lpstr>
      <vt:lpstr>Temario</vt:lpstr>
      <vt:lpstr>Planeamiento y gestión del suelo, acondicionamiento territorial y desarrollo urbano.</vt:lpstr>
      <vt:lpstr>Planeamiento y gestión del suelo, acondicionamiento territorial y desarrollo urbano.</vt:lpstr>
      <vt:lpstr>Planeamiento y gestión del suelo, acondicionamiento territorial y desarrollo urbano.</vt:lpstr>
      <vt:lpstr>Planeamiento y gestión del suelo, acondicionamiento territorial y desarrollo urbano.</vt:lpstr>
      <vt:lpstr>Planeamiento y gestión del suelo, acondicionamiento territorial y desarrollo urbano.</vt:lpstr>
      <vt:lpstr>Zonificación, parámetros urbanísticos y edificatorios, habilitaciones urbanas y edificación.</vt:lpstr>
      <vt:lpstr>Zonificación, parámetros urbanísticos y edificatorios, habilitaciones urbanas y edificación.</vt:lpstr>
      <vt:lpstr>Análisis y aplicación de la Ley de Regulación de Habilitaciones Urbanas y de Edificaciones – Ley N° 29090.</vt:lpstr>
      <vt:lpstr>Análisis y aplicación de la Ley de Regulación de Habilitaciones Urbanas y de Edificaciones – Ley N° 29090.</vt:lpstr>
      <vt:lpstr>Análisis y aplicación de la Ley de Desarrollo Urbano Sostenible – Ley N° 31313.</vt:lpstr>
      <vt:lpstr>Análisis y aplicación de la Ley de Desarrollo Urbano Sostenible – Ley N° 31313.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Ci5D2</dc:creator>
  <cp:lastModifiedBy>MAGNA - IEP</cp:lastModifiedBy>
  <cp:revision>13</cp:revision>
  <dcterms:created xsi:type="dcterms:W3CDTF">2022-04-19T18:02:09Z</dcterms:created>
  <dcterms:modified xsi:type="dcterms:W3CDTF">2023-11-20T18:54:04Z</dcterms:modified>
</cp:coreProperties>
</file>

<file path=docProps/thumbnail.jpeg>
</file>